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5" r:id="rId2"/>
    <p:sldId id="284" r:id="rId3"/>
    <p:sldId id="273" r:id="rId4"/>
    <p:sldId id="274" r:id="rId5"/>
    <p:sldId id="285" r:id="rId6"/>
    <p:sldId id="283" r:id="rId7"/>
    <p:sldId id="280" r:id="rId8"/>
    <p:sldId id="269" r:id="rId9"/>
    <p:sldId id="260" r:id="rId10"/>
    <p:sldId id="261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8E267EA-C583-6B43-B347-69D6E62D2A13}">
          <p14:sldIdLst>
            <p14:sldId id="265"/>
            <p14:sldId id="284"/>
            <p14:sldId id="273"/>
            <p14:sldId id="274"/>
            <p14:sldId id="285"/>
            <p14:sldId id="283"/>
            <p14:sldId id="280"/>
          </p14:sldIdLst>
        </p14:section>
        <p14:section name="The web" id="{F7C01398-D02F-1D41-8E0A-6722AC292F16}">
          <p14:sldIdLst/>
        </p14:section>
        <p14:section name="documentation" id="{31605F29-1FC0-BE4D-A175-D1084E59028B}">
          <p14:sldIdLst/>
        </p14:section>
        <p14:section name="running cloudy" id="{4F4BB0C2-832E-4445-8ADC-96CD9D48AE5C}">
          <p14:sldIdLst/>
        </p14:section>
        <p14:section name="setting up  simulation" id="{337A31E1-0963-0147-AAA7-FACFE9380AE3}">
          <p14:sldIdLst>
            <p14:sldId id="269"/>
            <p14:sldId id="260"/>
            <p14:sldId id="261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6815" autoAdjust="0"/>
    <p:restoredTop sz="86409" autoAdjust="0"/>
  </p:normalViewPr>
  <p:slideViewPr>
    <p:cSldViewPr snapToGrid="0" snapToObjects="1">
      <p:cViewPr varScale="1">
        <p:scale>
          <a:sx n="73" d="100"/>
          <a:sy n="73" d="100"/>
        </p:scale>
        <p:origin x="-96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D5D3-ECAA-9648-8FB1-A242A5F9B40C}" type="datetimeFigureOut">
              <a:rPr lang="en-US" smtClean="0"/>
              <a:t>11/4/14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F01BB-264E-6148-9937-0CFECAAF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8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91F11-61E2-1C4E-A904-ECFF02709C3F}" type="datetimeFigureOut">
              <a:rPr lang="en-US" smtClean="0"/>
              <a:t>11/4/14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1283E-D119-2E45-847C-6D3956FBF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8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4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6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7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cartoon of cylinder viewed edge on, ray through it, </a:t>
            </a:r>
            <a:r>
              <a:rPr lang="en-US" smtClean="0"/>
              <a:t>limb brightening</a:t>
            </a:r>
            <a:r>
              <a:rPr lang="en-US" baseline="0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87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92350-E601-BD4A-87D4-8A8C3CEF1A1A}" type="datetime1">
              <a:rPr lang="en-US" smtClean="0"/>
              <a:t>11/4/14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F2766-5D0B-104D-A70C-6955D22EA33A}" type="datetime1">
              <a:rPr lang="en-US" smtClean="0"/>
              <a:t>11/4/14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1238" y="114300"/>
            <a:ext cx="1966912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114300"/>
            <a:ext cx="5748338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0906B-F27A-B840-9FF8-BE0B2B23CF78}" type="datetime1">
              <a:rPr lang="en-US" smtClean="0"/>
              <a:t>11/4/14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86924-8348-B44D-B8BC-01ED80BC99C4}" type="datetime1">
              <a:rPr lang="en-US" smtClean="0"/>
              <a:t>11/4/14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2ADF0-193C-9E49-B6AD-365C5299C624}" type="datetime1">
              <a:rPr lang="en-US" smtClean="0"/>
              <a:t>11/4/14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350" y="16764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2950" y="16764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FF4EC-CB74-0148-8110-548B2B12DE6B}" type="datetime1">
              <a:rPr lang="en-US" smtClean="0"/>
              <a:t>11/4/14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5C433-A512-8A42-A48A-36DD7B00675A}" type="datetime1">
              <a:rPr lang="en-US" smtClean="0"/>
              <a:t>11/4/14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58B5A-2A07-F14F-8C2E-45373904FE7B}" type="datetime1">
              <a:rPr lang="en-US" smtClean="0"/>
              <a:t>11/4/14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68A54-914E-4145-AC35-AB3020C17C5B}" type="datetime1">
              <a:rPr lang="en-US" smtClean="0"/>
              <a:t>11/4/14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FC64B-AFF3-B646-8D85-2C5722B6EFD7}" type="datetime1">
              <a:rPr lang="en-US" smtClean="0"/>
              <a:t>11/4/14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553DE-7479-304B-A31B-FA7B089AA4FD}" type="datetime1">
              <a:rPr lang="en-US" smtClean="0"/>
              <a:t>11/4/14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fld id="{87F7AE34-C6DD-9F4D-B5E8-57BE8188C585}" type="datetime1">
              <a:rPr lang="en-US" smtClean="0"/>
              <a:t>11/4/14</a:t>
            </a:fld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100" b="0" smtClean="0"/>
            </a:lvl1pPr>
          </a:lstStyle>
          <a:p>
            <a:r>
              <a:rPr lang="en-US" dirty="0" smtClean="0"/>
              <a:t>2014 Cloudy workshop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r>
              <a:rPr lang="en-US" dirty="0" smtClean="0"/>
              <a:t>Gary J. Ferland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43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16764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295400"/>
            <a:ext cx="8077200" cy="76200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rgbClr val="618FFD">
                  <a:gamma/>
                  <a:tint val="4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343935" y="64973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763" y="1441201"/>
            <a:ext cx="8417186" cy="4940521"/>
          </a:xfrm>
        </p:spPr>
        <p:txBody>
          <a:bodyPr/>
          <a:lstStyle/>
          <a:p>
            <a:r>
              <a:rPr lang="en-US" dirty="0" smtClean="0"/>
              <a:t>Accurate simulation of physical processes at the atomic &amp; molecular level</a:t>
            </a:r>
          </a:p>
          <a:p>
            <a:pPr lvl="1"/>
            <a:r>
              <a:rPr lang="en-US" dirty="0" smtClean="0"/>
              <a:t>“universal fitting formulae” to atomic processes fail when used outside realm of validity, and are not used</a:t>
            </a:r>
          </a:p>
          <a:p>
            <a:r>
              <a:rPr lang="en-US" dirty="0" smtClean="0"/>
              <a:t>Assumptions:  </a:t>
            </a:r>
          </a:p>
          <a:p>
            <a:pPr lvl="1"/>
            <a:r>
              <a:rPr lang="en-US" dirty="0" smtClean="0"/>
              <a:t>energy is conserved</a:t>
            </a:r>
          </a:p>
          <a:p>
            <a:pPr lvl="1"/>
            <a:r>
              <a:rPr lang="en-US" dirty="0" smtClean="0"/>
              <a:t>(usually) atomic processes have reached steady state</a:t>
            </a:r>
          </a:p>
          <a:p>
            <a:r>
              <a:rPr lang="en-US" dirty="0" smtClean="0"/>
              <a:t>Limits:</a:t>
            </a:r>
          </a:p>
          <a:p>
            <a:pPr lvl="1"/>
            <a:r>
              <a:rPr lang="en-US" dirty="0" smtClean="0"/>
              <a:t>Kinetic temperature 2.7 K &lt; T &lt; 10</a:t>
            </a:r>
            <a:r>
              <a:rPr lang="en-US" baseline="30000" dirty="0" smtClean="0"/>
              <a:t>10</a:t>
            </a:r>
            <a:r>
              <a:rPr lang="en-US" dirty="0" smtClean="0"/>
              <a:t> K</a:t>
            </a:r>
          </a:p>
          <a:p>
            <a:pPr lvl="1"/>
            <a:r>
              <a:rPr lang="en-US" dirty="0" smtClean="0"/>
              <a:t>No limits to density (low density limit, LTE, STE)</a:t>
            </a:r>
          </a:p>
          <a:p>
            <a:pPr lvl="1"/>
            <a:r>
              <a:rPr lang="en-US" dirty="0" smtClean="0"/>
              <a:t>Radiation field 10 m to 100 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0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" y="114300"/>
            <a:ext cx="8125239" cy="1143000"/>
          </a:xfrm>
        </p:spPr>
        <p:txBody>
          <a:bodyPr/>
          <a:lstStyle/>
          <a:p>
            <a:r>
              <a:rPr lang="en-US" dirty="0" smtClean="0"/>
              <a:t>SED brightness – the intensity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11" y="1577009"/>
            <a:ext cx="7162800" cy="4114800"/>
          </a:xfrm>
        </p:spPr>
        <p:txBody>
          <a:bodyPr/>
          <a:lstStyle/>
          <a:p>
            <a:r>
              <a:rPr lang="en-US" dirty="0" smtClean="0"/>
              <a:t>Specify </a:t>
            </a:r>
            <a:r>
              <a:rPr lang="en-US" dirty="0" err="1" smtClean="0">
                <a:latin typeface="Symbol" charset="2"/>
                <a:cs typeface="Symbol" charset="2"/>
              </a:rPr>
              <a:t>ϕ</a:t>
            </a:r>
            <a:r>
              <a:rPr lang="en-US" dirty="0" smtClean="0"/>
              <a:t>(H) – photons per </a:t>
            </a:r>
            <a:br>
              <a:rPr lang="en-US" dirty="0" smtClean="0"/>
            </a:br>
            <a:r>
              <a:rPr lang="en-US" dirty="0" smtClean="0"/>
              <a:t>unit area</a:t>
            </a:r>
          </a:p>
          <a:p>
            <a:pPr lvl="1"/>
            <a:r>
              <a:rPr lang="en-US" dirty="0" smtClean="0"/>
              <a:t>The “intensity case” </a:t>
            </a:r>
          </a:p>
          <a:p>
            <a:pPr lvl="1"/>
            <a:r>
              <a:rPr lang="en-US" dirty="0" smtClean="0"/>
              <a:t>predicts emission per unit </a:t>
            </a:r>
            <a:br>
              <a:rPr lang="en-US" dirty="0" smtClean="0"/>
            </a:b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Inner radius of cloud does </a:t>
            </a:r>
            <a:br>
              <a:rPr lang="en-US" dirty="0" smtClean="0"/>
            </a:br>
            <a:r>
              <a:rPr lang="en-US" dirty="0" smtClean="0"/>
              <a:t>not need to be specified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933" t="29308" r="26927" b="36750"/>
          <a:stretch/>
        </p:blipFill>
        <p:spPr>
          <a:xfrm>
            <a:off x="5332392" y="1524000"/>
            <a:ext cx="3542825" cy="47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0"/>
            <a:ext cx="8578022" cy="1143000"/>
          </a:xfrm>
        </p:spPr>
        <p:txBody>
          <a:bodyPr/>
          <a:lstStyle/>
          <a:p>
            <a:r>
              <a:rPr lang="en-US" dirty="0"/>
              <a:t>SED brightness – the </a:t>
            </a:r>
            <a:r>
              <a:rPr lang="en-US" dirty="0" smtClean="0"/>
              <a:t>luminosity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11" y="1577009"/>
            <a:ext cx="7162800" cy="4114800"/>
          </a:xfrm>
        </p:spPr>
        <p:txBody>
          <a:bodyPr/>
          <a:lstStyle/>
          <a:p>
            <a:r>
              <a:rPr lang="en-US" dirty="0" smtClean="0"/>
              <a:t>Specify Q (H) – photon luminosity</a:t>
            </a:r>
          </a:p>
          <a:p>
            <a:pPr lvl="1"/>
            <a:r>
              <a:rPr lang="en-US" dirty="0" smtClean="0"/>
              <a:t>Inner radius of cloud must </a:t>
            </a:r>
            <a:br>
              <a:rPr lang="en-US" dirty="0" smtClean="0"/>
            </a:br>
            <a:r>
              <a:rPr lang="en-US" dirty="0" smtClean="0"/>
              <a:t>be specified, since</a:t>
            </a:r>
            <a:br>
              <a:rPr lang="en-US" dirty="0" smtClean="0"/>
            </a:b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(H) = Q(H) / 4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r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predicts emission line </a:t>
            </a:r>
            <a:br>
              <a:rPr lang="en-US" dirty="0" smtClean="0"/>
            </a:br>
            <a:r>
              <a:rPr lang="en-US" dirty="0" smtClean="0"/>
              <a:t>luminosities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156" y="2180880"/>
            <a:ext cx="3916938" cy="391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4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solution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6" y="1659191"/>
            <a:ext cx="7816936" cy="4981537"/>
          </a:xfrm>
        </p:spPr>
        <p:txBody>
          <a:bodyPr/>
          <a:lstStyle/>
          <a:p>
            <a:r>
              <a:rPr lang="en-US" dirty="0" smtClean="0"/>
              <a:t>Gas ionization</a:t>
            </a:r>
          </a:p>
          <a:p>
            <a:pPr lvl="1"/>
            <a:r>
              <a:rPr lang="en-US" dirty="0" smtClean="0"/>
              <a:t>From ionization balance equations</a:t>
            </a:r>
          </a:p>
          <a:p>
            <a:r>
              <a:rPr lang="en-US" dirty="0" smtClean="0"/>
              <a:t>Chemistry</a:t>
            </a:r>
          </a:p>
          <a:p>
            <a:pPr lvl="1"/>
            <a:r>
              <a:rPr lang="en-US" dirty="0" smtClean="0"/>
              <a:t>Large network based on UMIST</a:t>
            </a:r>
          </a:p>
          <a:p>
            <a:r>
              <a:rPr lang="en-US" dirty="0" smtClean="0"/>
              <a:t>Gas kinetic temperature</a:t>
            </a:r>
          </a:p>
          <a:p>
            <a:pPr lvl="1"/>
            <a:r>
              <a:rPr lang="en-US" dirty="0" smtClean="0"/>
              <a:t>Heating and cooling</a:t>
            </a:r>
          </a:p>
          <a:p>
            <a:r>
              <a:rPr lang="en-US" dirty="0" smtClean="0"/>
              <a:t>Grain physics</a:t>
            </a:r>
          </a:p>
          <a:p>
            <a:pPr lvl="1"/>
            <a:r>
              <a:rPr lang="en-US" dirty="0" smtClean="0"/>
              <a:t>Charging, CX, photoejection, quantum heating</a:t>
            </a:r>
          </a:p>
          <a:p>
            <a:r>
              <a:rPr lang="en-US" dirty="0" smtClean="0"/>
              <a:t>The observed spectrum</a:t>
            </a:r>
          </a:p>
          <a:p>
            <a:pPr lvl="1"/>
            <a:r>
              <a:rPr lang="en-US" dirty="0" smtClean="0"/>
              <a:t>Radiative transport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2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Cloudy and its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76400"/>
            <a:ext cx="7867650" cy="4114800"/>
          </a:xfrm>
        </p:spPr>
        <p:txBody>
          <a:bodyPr/>
          <a:lstStyle/>
          <a:p>
            <a:r>
              <a:rPr lang="en-US" dirty="0" smtClean="0"/>
              <a:t>Osterbrock &amp; Ferland 2006, </a:t>
            </a:r>
            <a:r>
              <a:rPr lang="en-US" i="1" dirty="0" smtClean="0"/>
              <a:t>Astrophysics of Gaseous Nebulae and Active Galactic Nuclei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edition (AGN3)</a:t>
            </a:r>
          </a:p>
          <a:p>
            <a:r>
              <a:rPr lang="en-US" dirty="0" smtClean="0"/>
              <a:t>Ferland+2013, Rev </a:t>
            </a:r>
            <a:r>
              <a:rPr lang="en-US" dirty="0" err="1" smtClean="0"/>
              <a:t>Mex</a:t>
            </a:r>
            <a:r>
              <a:rPr lang="en-US" dirty="0"/>
              <a:t> 49, </a:t>
            </a:r>
            <a:r>
              <a:rPr lang="en-US" dirty="0" smtClean="0"/>
              <a:t>137, </a:t>
            </a:r>
            <a:r>
              <a:rPr lang="en-US" i="1" dirty="0" smtClean="0"/>
              <a:t>The </a:t>
            </a:r>
            <a:r>
              <a:rPr lang="en-US" i="1" dirty="0"/>
              <a:t>2013 Release of Cloudy</a:t>
            </a:r>
            <a:endParaRPr lang="en-US" i="1" dirty="0" smtClean="0"/>
          </a:p>
          <a:p>
            <a:r>
              <a:rPr lang="en-US" dirty="0" smtClean="0"/>
              <a:t>Ferland </a:t>
            </a:r>
            <a:r>
              <a:rPr lang="en-US" dirty="0"/>
              <a:t>2003, ARA&amp;A, 41, 517, </a:t>
            </a:r>
            <a:r>
              <a:rPr lang="en-US" i="1" dirty="0"/>
              <a:t>Quantitative Spectroscopy of Photoionized </a:t>
            </a:r>
            <a:r>
              <a:rPr lang="en-US" i="1" dirty="0" smtClean="0"/>
              <a:t>Clouds</a:t>
            </a:r>
          </a:p>
        </p:txBody>
      </p:sp>
    </p:spTree>
    <p:extLst>
      <p:ext uri="{BB962C8B-B14F-4D97-AF65-F5344CB8AC3E}">
        <p14:creationId xmlns:p14="http://schemas.microsoft.com/office/powerpoint/2010/main" val="4391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applications to astronomy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49" y="1676400"/>
            <a:ext cx="7772371" cy="4808338"/>
          </a:xfrm>
        </p:spPr>
        <p:txBody>
          <a:bodyPr/>
          <a:lstStyle/>
          <a:p>
            <a:r>
              <a:rPr lang="en-US" dirty="0"/>
              <a:t>Hamann &amp; Ferland, ARA&amp;A, 37, 487,  </a:t>
            </a:r>
            <a:r>
              <a:rPr lang="en-US" i="1" dirty="0"/>
              <a:t>Elemental Abundances in Quasistellar Objects: Star Formation and Galactic Nuclear Evolution at High Redshifts</a:t>
            </a:r>
          </a:p>
          <a:p>
            <a:r>
              <a:rPr lang="en-US" dirty="0"/>
              <a:t>Ferland 2001, PASP, 113, 41, </a:t>
            </a:r>
            <a:r>
              <a:rPr lang="en-US" i="1" dirty="0"/>
              <a:t>Physical Conditions in the Orion H II </a:t>
            </a:r>
            <a:r>
              <a:rPr lang="en-US" i="1" dirty="0" smtClean="0"/>
              <a:t>Region</a:t>
            </a:r>
          </a:p>
          <a:p>
            <a:endParaRPr lang="en-US" dirty="0" smtClean="0"/>
          </a:p>
          <a:p>
            <a:r>
              <a:rPr lang="en-US" dirty="0" smtClean="0"/>
              <a:t>And the ~200 papers that cite its documentation each year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7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Cloudy workshop</a:t>
            </a:r>
            <a:endParaRPr lang="en-US"/>
          </a:p>
        </p:txBody>
      </p:sp>
      <p:pic>
        <p:nvPicPr>
          <p:cNvPr id="5" name="Picture 4" descr="Ferland_G13The-2013-Release-of_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24" y="0"/>
            <a:ext cx="6957032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5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erland_G13The-2013-Release-of_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0" y="0"/>
            <a:ext cx="6844492" cy="66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4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since 1978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versions, all data, on svn at </a:t>
            </a:r>
            <a:r>
              <a:rPr lang="en-US" dirty="0" err="1" smtClean="0"/>
              <a:t>nublado.org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are most welcome to help!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1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to run Cloudy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specify</a:t>
            </a:r>
          </a:p>
          <a:p>
            <a:pPr lvl="1"/>
            <a:r>
              <a:rPr lang="en-US" dirty="0" smtClean="0"/>
              <a:t>SED – shape of the radiation field</a:t>
            </a:r>
          </a:p>
          <a:p>
            <a:pPr lvl="1"/>
            <a:r>
              <a:rPr lang="en-US" dirty="0" smtClean="0"/>
              <a:t>Flux of photons per unit area</a:t>
            </a:r>
          </a:p>
          <a:p>
            <a:pPr lvl="1"/>
            <a:r>
              <a:rPr lang="en-US" dirty="0" smtClean="0"/>
              <a:t>Gas density</a:t>
            </a:r>
          </a:p>
          <a:p>
            <a:r>
              <a:rPr lang="en-US" dirty="0" smtClean="0"/>
              <a:t>May specify</a:t>
            </a:r>
          </a:p>
          <a:p>
            <a:pPr lvl="1"/>
            <a:r>
              <a:rPr lang="en-US" dirty="0" smtClean="0"/>
              <a:t>Gas composition, grains (grain-free solar by default)</a:t>
            </a:r>
          </a:p>
          <a:p>
            <a:pPr lvl="1"/>
            <a:r>
              <a:rPr lang="en-US" dirty="0" smtClean="0"/>
              <a:t>Gas equation of state (often constant density)</a:t>
            </a:r>
          </a:p>
          <a:p>
            <a:pPr lvl="1"/>
            <a:r>
              <a:rPr lang="en-US" dirty="0" smtClean="0"/>
              <a:t>Stopping criterion, often physical thickness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7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– the 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start guide Chapter 5</a:t>
            </a:r>
          </a:p>
          <a:p>
            <a:r>
              <a:rPr lang="en-US" dirty="0" smtClean="0"/>
              <a:t>Hazy 1, Chapters 4, 6</a:t>
            </a:r>
          </a:p>
          <a:p>
            <a:endParaRPr lang="en-US" dirty="0"/>
          </a:p>
          <a:p>
            <a:r>
              <a:rPr lang="en-US" dirty="0" smtClean="0"/>
              <a:t>Can be specified as a </a:t>
            </a:r>
            <a:br>
              <a:rPr lang="en-US" dirty="0" smtClean="0"/>
            </a:br>
            <a:r>
              <a:rPr lang="en-US" dirty="0" smtClean="0"/>
              <a:t>fundamental shape </a:t>
            </a:r>
            <a:br>
              <a:rPr lang="en-US" dirty="0" smtClean="0"/>
            </a:br>
            <a:r>
              <a:rPr lang="en-US" dirty="0" smtClean="0"/>
              <a:t>such as a blackbody</a:t>
            </a:r>
          </a:p>
          <a:p>
            <a:endParaRPr lang="en-US" dirty="0"/>
          </a:p>
          <a:p>
            <a:r>
              <a:rPr lang="en-US" dirty="0" smtClean="0"/>
              <a:t>Generally entered as </a:t>
            </a:r>
            <a:br>
              <a:rPr lang="en-US" dirty="0" smtClean="0"/>
            </a:br>
            <a:r>
              <a:rPr lang="en-US" dirty="0" smtClean="0"/>
              <a:t>table of points</a:t>
            </a:r>
            <a:endParaRPr lang="en-US" dirty="0"/>
          </a:p>
        </p:txBody>
      </p:sp>
      <p:pic>
        <p:nvPicPr>
          <p:cNvPr id="4" name="Picture 3" descr="Ferland_G13The-2013-Release-of_pd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52700"/>
            <a:ext cx="44958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212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">
      <a:dk1>
        <a:srgbClr val="000000"/>
      </a:dk1>
      <a:lt1>
        <a:srgbClr val="FFFFFF"/>
      </a:lt1>
      <a:dk2>
        <a:srgbClr val="114FFB"/>
      </a:dk2>
      <a:lt2>
        <a:srgbClr val="CECECE"/>
      </a:lt2>
      <a:accent1>
        <a:srgbClr val="DC0081"/>
      </a:accent1>
      <a:accent2>
        <a:srgbClr val="618FFD"/>
      </a:accent2>
      <a:accent3>
        <a:srgbClr val="FFFFFF"/>
      </a:accent3>
      <a:accent4>
        <a:srgbClr val="000000"/>
      </a:accent4>
      <a:accent5>
        <a:srgbClr val="EBAAC1"/>
      </a:accent5>
      <a:accent6>
        <a:srgbClr val="5781E5"/>
      </a:accent6>
      <a:hlink>
        <a:srgbClr val="FE9B03"/>
      </a:hlink>
      <a:folHlink>
        <a:srgbClr val="DADADA"/>
      </a:folHlink>
    </a:clrScheme>
    <a:fontScheme name="default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746</TotalTime>
  <Words>373</Words>
  <Application>Microsoft Macintosh PowerPoint</Application>
  <PresentationFormat>On-screen Show (4:3)</PresentationFormat>
  <Paragraphs>66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Theme</vt:lpstr>
      <vt:lpstr>Cloudy</vt:lpstr>
      <vt:lpstr>Simultaneous solution of</vt:lpstr>
      <vt:lpstr>Cloudy and its physics</vt:lpstr>
      <vt:lpstr>Some applications to astronomy</vt:lpstr>
      <vt:lpstr>PowerPoint Presentation</vt:lpstr>
      <vt:lpstr>PowerPoint Presentation</vt:lpstr>
      <vt:lpstr>Open source since 1978</vt:lpstr>
      <vt:lpstr>Minimum to run Cloudy</vt:lpstr>
      <vt:lpstr>Parameters – the SED</vt:lpstr>
      <vt:lpstr>SED brightness – the intensity case</vt:lpstr>
      <vt:lpstr>SED brightness – the luminosity case</vt:lpstr>
    </vt:vector>
  </TitlesOfParts>
  <Company>Univ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Orion photo</dc:title>
  <dc:creator>Gary Ferland</dc:creator>
  <cp:lastModifiedBy>Gary Ferland</cp:lastModifiedBy>
  <cp:revision>50</cp:revision>
  <cp:lastPrinted>2012-05-29T12:50:00Z</cp:lastPrinted>
  <dcterms:created xsi:type="dcterms:W3CDTF">2012-05-23T13:21:33Z</dcterms:created>
  <dcterms:modified xsi:type="dcterms:W3CDTF">2014-11-04T05:44:06Z</dcterms:modified>
</cp:coreProperties>
</file>